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256" r:id="rId2"/>
    <p:sldId id="361" r:id="rId3"/>
    <p:sldId id="362" r:id="rId4"/>
    <p:sldId id="363" r:id="rId5"/>
    <p:sldId id="364" r:id="rId6"/>
    <p:sldId id="366" r:id="rId7"/>
    <p:sldId id="365" r:id="rId8"/>
    <p:sldId id="367" r:id="rId9"/>
    <p:sldId id="382" r:id="rId10"/>
    <p:sldId id="371" r:id="rId11"/>
    <p:sldId id="373" r:id="rId12"/>
    <p:sldId id="372" r:id="rId13"/>
    <p:sldId id="374" r:id="rId14"/>
    <p:sldId id="370" r:id="rId15"/>
    <p:sldId id="383" r:id="rId16"/>
    <p:sldId id="384" r:id="rId17"/>
    <p:sldId id="368" r:id="rId18"/>
    <p:sldId id="385" r:id="rId19"/>
    <p:sldId id="369" r:id="rId20"/>
    <p:sldId id="375" r:id="rId21"/>
    <p:sldId id="386" r:id="rId22"/>
    <p:sldId id="387" r:id="rId23"/>
    <p:sldId id="388" r:id="rId24"/>
    <p:sldId id="389" r:id="rId25"/>
    <p:sldId id="390" r:id="rId26"/>
    <p:sldId id="391" r:id="rId27"/>
    <p:sldId id="376" r:id="rId28"/>
    <p:sldId id="377" r:id="rId29"/>
    <p:sldId id="378" r:id="rId30"/>
    <p:sldId id="379" r:id="rId31"/>
    <p:sldId id="380" r:id="rId32"/>
    <p:sldId id="381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48"/>
    <p:restoredTop sz="94694"/>
  </p:normalViewPr>
  <p:slideViewPr>
    <p:cSldViewPr snapToGrid="0">
      <p:cViewPr varScale="1">
        <p:scale>
          <a:sx n="98" d="100"/>
          <a:sy n="98" d="100"/>
        </p:scale>
        <p:origin x="208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467BC-F030-794F-8F81-C00FF4D1EED8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FD86A-3F7B-9E47-9DF1-6D07663F4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61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FD86A-3F7B-9E47-9DF1-6D07663F476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675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11/14/23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163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37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168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900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859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3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83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50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11/14/23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11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8118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52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w Angle View Of Clouds In Sky">
            <a:extLst>
              <a:ext uri="{FF2B5EF4-FFF2-40B4-BE49-F238E27FC236}">
                <a16:creationId xmlns:a16="http://schemas.microsoft.com/office/drawing/2014/main" id="{8561364B-B66B-E921-D8D9-E2723C9801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14" b="10016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E0C8F-B88E-632B-F9AE-9E545EB82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1309318"/>
          </a:xfrm>
        </p:spPr>
        <p:txBody>
          <a:bodyPr>
            <a:normAutofit/>
          </a:bodyPr>
          <a:lstStyle/>
          <a:p>
            <a:r>
              <a:rPr lang="en-US" dirty="0"/>
              <a:t>Tracing the arc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13DE54-2059-475C-F22C-764DD8380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3768810"/>
            <a:ext cx="8652788" cy="1677575"/>
          </a:xfrm>
        </p:spPr>
        <p:txBody>
          <a:bodyPr>
            <a:normAutofit/>
          </a:bodyPr>
          <a:lstStyle/>
          <a:p>
            <a:r>
              <a:rPr lang="en-US" dirty="0"/>
              <a:t>A Glimpse into the Past, Present, and Future of Artificial Intelligence</a:t>
            </a:r>
          </a:p>
          <a:p>
            <a:r>
              <a:rPr lang="en-US" dirty="0"/>
              <a:t>Dr. Edward Brash</a:t>
            </a:r>
          </a:p>
          <a:p>
            <a:r>
              <a:rPr lang="en-US" dirty="0"/>
              <a:t>A Lecture Series for the CNU Lifelong Learning Society</a:t>
            </a:r>
          </a:p>
          <a:p>
            <a:r>
              <a:rPr lang="en-US" dirty="0"/>
              <a:t>Fall 2023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905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B0B1-6DB2-F95E-24B7-F26D587D8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035B1-3814-F2D0-8AA9-FD8E3D69E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9350"/>
            <a:ext cx="12192000" cy="6882447"/>
          </a:xfrm>
        </p:spPr>
      </p:pic>
    </p:spTree>
    <p:extLst>
      <p:ext uri="{BB962C8B-B14F-4D97-AF65-F5344CB8AC3E}">
        <p14:creationId xmlns:p14="http://schemas.microsoft.com/office/powerpoint/2010/main" val="3134943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CA959-108D-7D91-EC51-51CEC4BB0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26F528-E048-BDF8-EAFD-BC5DE89F7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096064" cy="6858000"/>
          </a:xfrm>
        </p:spPr>
      </p:pic>
    </p:spTree>
    <p:extLst>
      <p:ext uri="{BB962C8B-B14F-4D97-AF65-F5344CB8AC3E}">
        <p14:creationId xmlns:p14="http://schemas.microsoft.com/office/powerpoint/2010/main" val="3258996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F863E-86C5-09B4-A16C-242C6D5AF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0E12B6-6213-33D1-FC1B-B7E4F7D02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1726373" y="-2059579"/>
            <a:ext cx="8482349" cy="10977158"/>
          </a:xfrm>
        </p:spPr>
      </p:pic>
    </p:spTree>
    <p:extLst>
      <p:ext uri="{BB962C8B-B14F-4D97-AF65-F5344CB8AC3E}">
        <p14:creationId xmlns:p14="http://schemas.microsoft.com/office/powerpoint/2010/main" val="1380477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4473B-07D8-8FB9-DDFB-B5A89D210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8FAE45-EF87-79E9-1B22-205C56F57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621"/>
          </a:xfrm>
        </p:spPr>
      </p:pic>
    </p:spTree>
    <p:extLst>
      <p:ext uri="{BB962C8B-B14F-4D97-AF65-F5344CB8AC3E}">
        <p14:creationId xmlns:p14="http://schemas.microsoft.com/office/powerpoint/2010/main" val="4287644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4D8EA-68FE-5618-285C-352C37C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1D19C6-DF77-0603-6EFB-9397E4EE5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8605"/>
          </a:xfrm>
        </p:spPr>
      </p:pic>
    </p:spTree>
    <p:extLst>
      <p:ext uri="{BB962C8B-B14F-4D97-AF65-F5344CB8AC3E}">
        <p14:creationId xmlns:p14="http://schemas.microsoft.com/office/powerpoint/2010/main" val="4156198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8BE0-AFCC-1B10-F7BC-287852EE9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6D5E9-2696-E66C-50BD-29350B975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F5496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b="0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mplications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Inequality Propagation: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Biased AI can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perpetuate and amplify existing disparities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making existing inequities more entrenched.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dirty="0"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Mitigations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Auditing and Oversight: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Employing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rigorous audits 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to ensure that models do not perpetuate bias and are fair in their decisions.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Diverse and Representative Data: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Ensuring that training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data is representative 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of the diverse populations it will impact, mitigating skewed learning.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516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C3DC4-7116-7CFB-17B6-5AD157CD3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95349C-E948-31FB-31BA-965C9E39E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4939"/>
            <a:ext cx="10058399" cy="6833061"/>
          </a:xfrm>
        </p:spPr>
      </p:pic>
    </p:spTree>
    <p:extLst>
      <p:ext uri="{BB962C8B-B14F-4D97-AF65-F5344CB8AC3E}">
        <p14:creationId xmlns:p14="http://schemas.microsoft.com/office/powerpoint/2010/main" val="590182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097BD-7A73-CB33-1872-6412D1D2C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E5EA69-000E-7D2B-523A-B0EC153BA5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6881" y="2103438"/>
            <a:ext cx="7278237" cy="3849687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CA1B8C5-BE6C-0F9F-FF3B-C8F32FEBC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74"/>
            <a:ext cx="12200170" cy="645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608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DA4AD-BD06-0148-90B6-2E9D687B6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46456-A376-5011-4F10-4E3E575FE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333333"/>
                </a:solidFill>
                <a:latin typeface="Georgia" panose="02040502050405020303" pitchFamily="18" charset="0"/>
              </a:rPr>
              <a:t>A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d management and optimization: </a:t>
            </a:r>
          </a:p>
          <a:p>
            <a:pPr lvl="1"/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“AI-powered tools can help analyze hundreds or thousands of ads, targeting, and budget variations, find and segment audiences, make ads creative, test ads and </a:t>
            </a:r>
            <a:r>
              <a:rPr lang="en-US" b="0" i="0" u="none" strike="noStrike" dirty="0">
                <a:solidFill>
                  <a:srgbClr val="FF0000"/>
                </a:solidFill>
                <a:effectLst/>
                <a:latin typeface="Georgia" panose="02040502050405020303" pitchFamily="18" charset="0"/>
              </a:rPr>
              <a:t>improve speed and performance in real time to get the best results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.” – Forbe</a:t>
            </a:r>
            <a:r>
              <a:rPr lang="en-US" dirty="0">
                <a:solidFill>
                  <a:srgbClr val="333333"/>
                </a:solidFill>
                <a:latin typeface="Georgia" panose="02040502050405020303" pitchFamily="18" charset="0"/>
              </a:rPr>
              <a:t>s Magazine (business focus)</a:t>
            </a:r>
          </a:p>
          <a:p>
            <a:pPr lvl="1"/>
            <a:endParaRPr lang="en-US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The possibility of algorithmic bias, which may result in the </a:t>
            </a:r>
            <a:r>
              <a:rPr lang="en-US" b="0" i="0" u="none" strike="noStrike" dirty="0">
                <a:solidFill>
                  <a:srgbClr val="FF0000"/>
                </a:solidFill>
                <a:effectLst/>
                <a:latin typeface="Georgia" panose="02040502050405020303" pitchFamily="18" charset="0"/>
              </a:rPr>
              <a:t>unjust treatment 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of particular groups of individuals, is one of the major issues. </a:t>
            </a:r>
          </a:p>
          <a:p>
            <a:pPr marL="0" indent="0">
              <a:buNone/>
            </a:pPr>
            <a:endParaRPr lang="en-US" b="0" i="0" u="none" strike="noStrike" dirty="0">
              <a:solidFill>
                <a:srgbClr val="333333"/>
              </a:solidFill>
              <a:effectLst/>
              <a:latin typeface="Georgia" panose="02040502050405020303" pitchFamily="18" charset="0"/>
            </a:endParaRP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Additionally, the rapid technological advancement means that </a:t>
            </a:r>
            <a:r>
              <a:rPr lang="en-US" b="0" i="0" u="none" strike="noStrike" dirty="0">
                <a:solidFill>
                  <a:srgbClr val="FF0000"/>
                </a:solidFill>
                <a:effectLst/>
                <a:latin typeface="Georgia" panose="02040502050405020303" pitchFamily="18" charset="0"/>
              </a:rPr>
              <a:t>regulatory frameworks and ethical guidelines still have to catch up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, leaving AI developers and social media companies to confront complex ethical and legal issues alone. </a:t>
            </a:r>
            <a:endParaRPr lang="en-US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046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9146-AEC6-4424-1009-DB29D2A4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10CB06-9C00-412F-9268-4F179E18F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57" y="89350"/>
            <a:ext cx="12070485" cy="6768650"/>
          </a:xfrm>
        </p:spPr>
      </p:pic>
    </p:spTree>
    <p:extLst>
      <p:ext uri="{BB962C8B-B14F-4D97-AF65-F5344CB8AC3E}">
        <p14:creationId xmlns:p14="http://schemas.microsoft.com/office/powerpoint/2010/main" val="2692939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2385-E8F6-FB03-D23A-C3855F5A1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Networks</a:t>
            </a:r>
          </a:p>
        </p:txBody>
      </p:sp>
      <p:pic>
        <p:nvPicPr>
          <p:cNvPr id="5" name="Content Placeholder 4" descr="A diagram of a network&#10;&#10;Description automatically generated">
            <a:extLst>
              <a:ext uri="{FF2B5EF4-FFF2-40B4-BE49-F238E27FC236}">
                <a16:creationId xmlns:a16="http://schemas.microsoft.com/office/drawing/2014/main" id="{CE6A3BB2-5BCC-371D-7E49-8CFFA4B1A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6537" y="2014194"/>
            <a:ext cx="6618228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B4372F-D28B-C90A-22F0-ACC926656B0E}"/>
              </a:ext>
            </a:extLst>
          </p:cNvPr>
          <p:cNvSpPr txBox="1"/>
          <p:nvPr/>
        </p:nvSpPr>
        <p:spPr>
          <a:xfrm>
            <a:off x="7572103" y="1676879"/>
            <a:ext cx="40233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The red dots are the </a:t>
            </a:r>
            <a:r>
              <a:rPr lang="en-US" dirty="0">
                <a:solidFill>
                  <a:srgbClr val="FF0000"/>
                </a:solidFill>
              </a:rPr>
              <a:t>input data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The blue dots are the </a:t>
            </a:r>
            <a:r>
              <a:rPr lang="en-US" dirty="0">
                <a:solidFill>
                  <a:srgbClr val="0070C0"/>
                </a:solidFill>
              </a:rPr>
              <a:t>output results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The yellow dots are </a:t>
            </a:r>
            <a:r>
              <a:rPr lang="en-US" dirty="0">
                <a:solidFill>
                  <a:srgbClr val="FFC000"/>
                </a:solidFill>
              </a:rPr>
              <a:t>neurons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The lines joining things up represent the </a:t>
            </a:r>
            <a:r>
              <a:rPr lang="en-US" b="1" i="1" dirty="0"/>
              <a:t>WEIGHTS</a:t>
            </a:r>
            <a:r>
              <a:rPr lang="en-US" dirty="0"/>
              <a:t> in the model!!!!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dirty="0"/>
              <a:t>Two interesting parameters in Neural Networks are:</a:t>
            </a:r>
          </a:p>
          <a:p>
            <a:endParaRPr lang="en-US" dirty="0"/>
          </a:p>
          <a:p>
            <a:pPr marL="342900" indent="-342900">
              <a:buAutoNum type="alphaUcParenR"/>
            </a:pPr>
            <a:r>
              <a:rPr lang="en-US" dirty="0"/>
              <a:t>The </a:t>
            </a:r>
            <a:r>
              <a:rPr lang="en-US" dirty="0">
                <a:solidFill>
                  <a:srgbClr val="00B050"/>
                </a:solidFill>
              </a:rPr>
              <a:t>total number of neurons</a:t>
            </a:r>
          </a:p>
          <a:p>
            <a:pPr marL="342900" indent="-342900">
              <a:buAutoNum type="alphaUcParenR"/>
            </a:pPr>
            <a:r>
              <a:rPr lang="en-US" dirty="0"/>
              <a:t>The number </a:t>
            </a:r>
            <a:r>
              <a:rPr lang="en-US" dirty="0">
                <a:solidFill>
                  <a:srgbClr val="00B050"/>
                </a:solidFill>
              </a:rPr>
              <a:t>of CONNECTIONS per neuron</a:t>
            </a:r>
          </a:p>
        </p:txBody>
      </p:sp>
    </p:spTree>
    <p:extLst>
      <p:ext uri="{BB962C8B-B14F-4D97-AF65-F5344CB8AC3E}">
        <p14:creationId xmlns:p14="http://schemas.microsoft.com/office/powerpoint/2010/main" val="60857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D224-0DB1-A442-F76C-BB2450D02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28DB37-0A36-B823-C6D7-B869C8429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5381"/>
          </a:xfrm>
        </p:spPr>
      </p:pic>
    </p:spTree>
    <p:extLst>
      <p:ext uri="{BB962C8B-B14F-4D97-AF65-F5344CB8AC3E}">
        <p14:creationId xmlns:p14="http://schemas.microsoft.com/office/powerpoint/2010/main" val="4076140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Question:  Does alcoholism lead to cirrhosis of the liver?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229395-2B5F-B634-0703-C2DDAEB1A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771" y="2930760"/>
            <a:ext cx="10208840" cy="288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911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Question 1: What is the probability that if a person is an alcoholic that will develop liver disease?   … these are </a:t>
            </a:r>
            <a:r>
              <a:rPr lang="en-US" sz="2400" dirty="0">
                <a:solidFill>
                  <a:srgbClr val="FF0000"/>
                </a:solidFill>
              </a:rPr>
              <a:t>the people that WE interact with</a:t>
            </a:r>
            <a:r>
              <a:rPr lang="en-US" sz="2400" dirty="0"/>
              <a:t>, on a daily basis</a:t>
            </a:r>
          </a:p>
          <a:p>
            <a:endParaRPr lang="en-US" sz="2400" dirty="0"/>
          </a:p>
          <a:p>
            <a:r>
              <a:rPr lang="en-US" sz="2400" dirty="0"/>
              <a:t>Question 2:  What is the probability that if a person has liver disease that they are an alcoholic? … these are </a:t>
            </a:r>
            <a:r>
              <a:rPr lang="en-US" sz="2400" dirty="0">
                <a:solidFill>
                  <a:srgbClr val="FF0000"/>
                </a:solidFill>
              </a:rPr>
              <a:t>the people that liver disease DOCTORS interact with</a:t>
            </a:r>
            <a:r>
              <a:rPr lang="en-US" sz="2400" dirty="0"/>
              <a:t>, on a daily basis</a:t>
            </a:r>
          </a:p>
          <a:p>
            <a:endParaRPr lang="en-US" sz="2400" dirty="0"/>
          </a:p>
          <a:p>
            <a:r>
              <a:rPr lang="en-US" sz="2400" dirty="0"/>
              <a:t>These are two DIFFERENT questions, and the answers (i.e. the probabilities) are </a:t>
            </a:r>
            <a:r>
              <a:rPr lang="en-US" sz="2400" dirty="0">
                <a:solidFill>
                  <a:srgbClr val="FF0000"/>
                </a:solidFill>
              </a:rPr>
              <a:t>NOT the same</a:t>
            </a:r>
            <a:r>
              <a:rPr lang="en-US" sz="2400" dirty="0"/>
              <a:t>!!!!!!!!!!!!!!!!!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42125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 (alcoholic | liver disease) = ?</a:t>
            </a:r>
          </a:p>
          <a:p>
            <a:r>
              <a:rPr lang="en-US" sz="2400" dirty="0"/>
              <a:t>P (liver disease | alcoholic ) = ?</a:t>
            </a:r>
          </a:p>
          <a:p>
            <a:r>
              <a:rPr lang="en-US" sz="2400" dirty="0"/>
              <a:t>P (liver disease) = ?</a:t>
            </a:r>
          </a:p>
          <a:p>
            <a:r>
              <a:rPr lang="en-US" sz="2400" dirty="0"/>
              <a:t>P (alcoholic) = ?</a:t>
            </a:r>
          </a:p>
        </p:txBody>
      </p:sp>
    </p:spTree>
    <p:extLst>
      <p:ext uri="{BB962C8B-B14F-4D97-AF65-F5344CB8AC3E}">
        <p14:creationId xmlns:p14="http://schemas.microsoft.com/office/powerpoint/2010/main" val="9644257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 (liver disease | alcoholic) = ? …. I don’t have any idea … it’s a PREDICTION for the future!!!!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 (alcoholic | liver disease) = ? … let’s get that from liver disease doctors … it’s really high … like </a:t>
            </a:r>
            <a:r>
              <a:rPr lang="en-US" sz="2400" dirty="0">
                <a:solidFill>
                  <a:srgbClr val="FF0000"/>
                </a:solidFill>
              </a:rPr>
              <a:t>85%</a:t>
            </a:r>
          </a:p>
          <a:p>
            <a:r>
              <a:rPr lang="en-US" sz="2400" dirty="0"/>
              <a:t>P (liver disease) = ? … let’s look that up on Google … it’s about 1 in 400, or </a:t>
            </a:r>
            <a:r>
              <a:rPr lang="en-US" sz="2400" dirty="0">
                <a:solidFill>
                  <a:srgbClr val="FF0000"/>
                </a:solidFill>
              </a:rPr>
              <a:t>0.25%</a:t>
            </a:r>
          </a:p>
          <a:p>
            <a:r>
              <a:rPr lang="en-US" sz="2400" dirty="0"/>
              <a:t>P (alcoholic) = ? … let’s look that up on Google … it’s about </a:t>
            </a:r>
            <a:r>
              <a:rPr lang="en-US" sz="2400" dirty="0">
                <a:solidFill>
                  <a:srgbClr val="FF0000"/>
                </a:solidFill>
              </a:rPr>
              <a:t>6%</a:t>
            </a:r>
          </a:p>
        </p:txBody>
      </p:sp>
    </p:spTree>
    <p:extLst>
      <p:ext uri="{BB962C8B-B14F-4D97-AF65-F5344CB8AC3E}">
        <p14:creationId xmlns:p14="http://schemas.microsoft.com/office/powerpoint/2010/main" val="3120968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We can use </a:t>
            </a:r>
            <a:r>
              <a:rPr lang="en-US" sz="2400" dirty="0" err="1">
                <a:solidFill>
                  <a:srgbClr val="FF0000"/>
                </a:solidFill>
              </a:rPr>
              <a:t>Bayes’s</a:t>
            </a:r>
            <a:r>
              <a:rPr lang="en-US" sz="2400" dirty="0">
                <a:solidFill>
                  <a:srgbClr val="FF0000"/>
                </a:solidFill>
              </a:rPr>
              <a:t> Theorem to calculate the future probability!!!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1E8075-FFA7-8A92-A5BC-83224DD2F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605" y="3176058"/>
            <a:ext cx="7772400" cy="277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32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BCD8-EE32-38EE-9502-3F0D798F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2E21D-E12C-8C15-9DA0-518BB162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4C495F-5C49-616D-1F3D-32AB91EE9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231282"/>
            <a:ext cx="10336920" cy="367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754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FF28C-50EC-919C-3AA2-447869C3E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E63E03-64E5-6522-80B5-478724D522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4566"/>
          </a:xfrm>
        </p:spPr>
      </p:pic>
    </p:spTree>
    <p:extLst>
      <p:ext uri="{BB962C8B-B14F-4D97-AF65-F5344CB8AC3E}">
        <p14:creationId xmlns:p14="http://schemas.microsoft.com/office/powerpoint/2010/main" val="31367893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C4F27-BC0B-B4CA-FA24-28D34E11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E2E68B-B729-EBE1-A596-6430ACA5B3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216073" cy="6858000"/>
          </a:xfrm>
        </p:spPr>
      </p:pic>
    </p:spTree>
    <p:extLst>
      <p:ext uri="{BB962C8B-B14F-4D97-AF65-F5344CB8AC3E}">
        <p14:creationId xmlns:p14="http://schemas.microsoft.com/office/powerpoint/2010/main" val="11914172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66D4F-B96E-4B83-6538-91D119E98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DFFFFB-C4C6-DE67-D615-A4D41C98F4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77292" cy="6858000"/>
          </a:xfrm>
        </p:spPr>
      </p:pic>
    </p:spTree>
    <p:extLst>
      <p:ext uri="{BB962C8B-B14F-4D97-AF65-F5344CB8AC3E}">
        <p14:creationId xmlns:p14="http://schemas.microsoft.com/office/powerpoint/2010/main" val="2458861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1F145-E38E-F2A1-165C-7B8193F97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DC49CC63-6A2C-8C00-CA23-96A41C2ED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7308" cy="6858000"/>
          </a:xfrm>
        </p:spPr>
      </p:pic>
    </p:spTree>
    <p:extLst>
      <p:ext uri="{BB962C8B-B14F-4D97-AF65-F5344CB8AC3E}">
        <p14:creationId xmlns:p14="http://schemas.microsoft.com/office/powerpoint/2010/main" val="11983467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5D4A0-9E2B-04F9-01F7-030B46934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FA1C30-EB7E-E0E2-57B6-96F48002FB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3716" cy="6858000"/>
          </a:xfrm>
        </p:spPr>
      </p:pic>
    </p:spTree>
    <p:extLst>
      <p:ext uri="{BB962C8B-B14F-4D97-AF65-F5344CB8AC3E}">
        <p14:creationId xmlns:p14="http://schemas.microsoft.com/office/powerpoint/2010/main" val="11553190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F2669-8803-FD75-4AA3-CB2944ED6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BEDBF7-D730-2317-2446-3BC571F25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7409" cy="6858000"/>
          </a:xfrm>
        </p:spPr>
      </p:pic>
    </p:spTree>
    <p:extLst>
      <p:ext uri="{BB962C8B-B14F-4D97-AF65-F5344CB8AC3E}">
        <p14:creationId xmlns:p14="http://schemas.microsoft.com/office/powerpoint/2010/main" val="29069599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4EF26-2BA3-0F74-73C5-2C9E0F3BD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116048-4610-0997-0B10-AE804EA44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31479" cy="6858000"/>
          </a:xfrm>
        </p:spPr>
      </p:pic>
    </p:spTree>
    <p:extLst>
      <p:ext uri="{BB962C8B-B14F-4D97-AF65-F5344CB8AC3E}">
        <p14:creationId xmlns:p14="http://schemas.microsoft.com/office/powerpoint/2010/main" val="3733675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91456-7C08-0AE1-8874-84755EF56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 shot of a network diagram&#10;&#10;Description automatically generated">
            <a:extLst>
              <a:ext uri="{FF2B5EF4-FFF2-40B4-BE49-F238E27FC236}">
                <a16:creationId xmlns:a16="http://schemas.microsoft.com/office/drawing/2014/main" id="{08E39F56-2B68-E48A-2038-E56996D7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1701"/>
          </a:xfrm>
        </p:spPr>
      </p:pic>
    </p:spTree>
    <p:extLst>
      <p:ext uri="{BB962C8B-B14F-4D97-AF65-F5344CB8AC3E}">
        <p14:creationId xmlns:p14="http://schemas.microsoft.com/office/powerpoint/2010/main" val="3321437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EDA34-7571-0874-DFED-FE682CD5C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 of Deep Learning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62593-039D-C20B-F1F1-9CB39DE86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Pioneering Models: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Iconic models like LeNet-5,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AlexNet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and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VGGNet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paved the way, demonstrating the potency of DLNNs in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image classification tasks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notably in competitions like the ImageNet Large Scale Visual Recognition Challenge (ILSVRC).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Applications: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DLNNs have permeated diverse domains, including: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medical image analysis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computer vision in autonomous vehicles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facial recognition</a:t>
            </a:r>
            <a:r>
              <a:rPr lang="en-US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and more, any image-related ML task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dirty="0"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342900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Natural Language Processing (NLP):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Deep learning, particularly models like Recurrent Neural Networks (RNNs) and Transformers, has revolutionized NLP, enabling machines to understand, generate, and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translate human languages with unprecedented proficiency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901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7769A-87BC-BF34-DADC-6DD13D23B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2DD71ED-4D01-9AB7-947D-D4FFC227E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88" y="203732"/>
            <a:ext cx="7988248" cy="6105628"/>
          </a:xfrm>
        </p:spPr>
      </p:pic>
      <p:pic>
        <p:nvPicPr>
          <p:cNvPr id="7" name="Picture 6" descr="A collage of different types of objects&#10;&#10;Description automatically generated">
            <a:extLst>
              <a:ext uri="{FF2B5EF4-FFF2-40B4-BE49-F238E27FC236}">
                <a16:creationId xmlns:a16="http://schemas.microsoft.com/office/drawing/2014/main" id="{82D1830D-E9C9-6D0A-B2DD-AD66EB206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521" y="2014194"/>
            <a:ext cx="5689757" cy="4640074"/>
          </a:xfrm>
          <a:prstGeom prst="rect">
            <a:avLst/>
          </a:prstGeom>
        </p:spPr>
      </p:pic>
      <p:pic>
        <p:nvPicPr>
          <p:cNvPr id="9" name="Picture 8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D39BE3FA-A87C-EB39-5404-67F12A55FF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1323" y="1106353"/>
            <a:ext cx="3443877" cy="90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54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EDA34-7571-0874-DFED-FE682CD5C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 of Deep Learning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62593-039D-C20B-F1F1-9CB39DE86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Pioneering Models: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Iconic models like LeNet-5,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AlexNet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and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VGGNet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paved the way, demonstrating the potency of DLNNs in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image classification tasks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notably in competitions like the ImageNet Large Scale Visual Recognition Challenge (ILSVRC).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Applications: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DLNNs have permeated diverse domains, including: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medical image analysis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computer vision in autonomous vehicles</a:t>
            </a:r>
          </a:p>
          <a:p>
            <a:pPr marL="617220" lvl="1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facial recognition</a:t>
            </a:r>
            <a:r>
              <a:rPr lang="en-US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, and more, any image-related ML task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dirty="0"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342900" indent="-342900">
              <a:spcBef>
                <a:spcPts val="0"/>
              </a:spcBef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Natural Language Processing (NLP):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Deep learning, particularly models like Recurrent Neural Networks (RNNs) and Transformers, has revolutionized NLP, enabling machines to understand, generate, and </a:t>
            </a:r>
            <a:r>
              <a:rPr lang="en-US" sz="18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translate human languages with unprecedented proficiency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671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135AE-8310-50DE-6B75-7F3750F12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Conclusions, at this point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EB654-0B78-08DF-C20E-B87CAB49E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 Neural Network Artificial Intelligence Engines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can, in the present day, do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AMAZING THINGS!!!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Many (most?) of these things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 HUMANITY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With that said (and I believe it to be true), there are aspects of the implementation and regulation of this technology where there exist very real and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very concerning ethical and societal concerns.</a:t>
            </a:r>
          </a:p>
        </p:txBody>
      </p:sp>
    </p:spTree>
    <p:extLst>
      <p:ext uri="{BB962C8B-B14F-4D97-AF65-F5344CB8AC3E}">
        <p14:creationId xmlns:p14="http://schemas.microsoft.com/office/powerpoint/2010/main" val="205226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B713-0423-FD5B-7212-34243B019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and Societal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3D69E-9535-0EC1-4A8D-F065E40EB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indent="0"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Bias: Pervasive and Perilous</a:t>
            </a:r>
            <a:endParaRPr lang="en-US" sz="1800" b="1" i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F5496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Manifestation and Origins – Two BIG Problem Areas!!!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Data-Driven Bias: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Historical data, often used to train AI models, might embed existing prejudices and inequalities, perpetuating and sometimes exacerbating them when the AI is deployed.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Algorithmic Bias: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Even with unbiased data, algorithmic design and decision-making frameworks can inadvertently introduce bias, </a:t>
            </a:r>
            <a:r>
              <a:rPr lang="en-US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favouring</a:t>
            </a:r>
            <a:r>
              <a:rPr lang="en-US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certain outcomes or groups.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dirty="0"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274320" lvl="1" indent="0"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endParaRPr lang="en-US" dirty="0">
              <a:effectLst/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marL="274320" lvl="1" indent="0"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US" sz="2400" dirty="0">
                <a:solidFill>
                  <a:srgbClr val="FF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In 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some cases, these two areas can overlap with one another, to produce some very worrying applications of AI.</a:t>
            </a:r>
            <a:endParaRPr lang="en-US" sz="24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3907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243241"/>
      </a:dk2>
      <a:lt2>
        <a:srgbClr val="E2E5E8"/>
      </a:lt2>
      <a:accent1>
        <a:srgbClr val="BA9C80"/>
      </a:accent1>
      <a:accent2>
        <a:srgbClr val="BA827F"/>
      </a:accent2>
      <a:accent3>
        <a:srgbClr val="C594A6"/>
      </a:accent3>
      <a:accent4>
        <a:srgbClr val="BA7FAD"/>
      </a:accent4>
      <a:accent5>
        <a:srgbClr val="BC94C5"/>
      </a:accent5>
      <a:accent6>
        <a:srgbClr val="967FBA"/>
      </a:accent6>
      <a:hlink>
        <a:srgbClr val="5E85A8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7289</TotalTime>
  <Words>909</Words>
  <Application>Microsoft Macintosh PowerPoint</Application>
  <PresentationFormat>Widescreen</PresentationFormat>
  <Paragraphs>94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Arial</vt:lpstr>
      <vt:lpstr>Calibri</vt:lpstr>
      <vt:lpstr>Calibri Light</vt:lpstr>
      <vt:lpstr>Garamond</vt:lpstr>
      <vt:lpstr>Georgia</vt:lpstr>
      <vt:lpstr>Segoe UI</vt:lpstr>
      <vt:lpstr>Symbol</vt:lpstr>
      <vt:lpstr>Times New Roman</vt:lpstr>
      <vt:lpstr>SavonVTI</vt:lpstr>
      <vt:lpstr>Tracing the arc</vt:lpstr>
      <vt:lpstr>Deep Neural Networks</vt:lpstr>
      <vt:lpstr>PowerPoint Presentation</vt:lpstr>
      <vt:lpstr>PowerPoint Presentation</vt:lpstr>
      <vt:lpstr>Applications of Deep Learning Neural Networks</vt:lpstr>
      <vt:lpstr>PowerPoint Presentation</vt:lpstr>
      <vt:lpstr>Applications of Deep Learning Neural Networks</vt:lpstr>
      <vt:lpstr>Conclusions, at this point …</vt:lpstr>
      <vt:lpstr>Ethical and Societal Concerns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Problems</vt:lpstr>
      <vt:lpstr>PowerPoint Presentation</vt:lpstr>
      <vt:lpstr>PowerPoint Presentation</vt:lpstr>
      <vt:lpstr>Algorithmic Bias</vt:lpstr>
      <vt:lpstr>PowerPoint Presentation</vt:lpstr>
      <vt:lpstr>PowerPoint Presentation</vt:lpstr>
      <vt:lpstr>Bayesian Inference</vt:lpstr>
      <vt:lpstr>Bayesian Inference</vt:lpstr>
      <vt:lpstr>Bayesian Inference</vt:lpstr>
      <vt:lpstr>Bayesian Inference</vt:lpstr>
      <vt:lpstr>Bayesian Inference</vt:lpstr>
      <vt:lpstr>Bayesian Inference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arc</dc:title>
  <dc:creator>Edward Brash</dc:creator>
  <cp:lastModifiedBy>Edward Brash</cp:lastModifiedBy>
  <cp:revision>34</cp:revision>
  <dcterms:created xsi:type="dcterms:W3CDTF">2023-10-14T18:04:06Z</dcterms:created>
  <dcterms:modified xsi:type="dcterms:W3CDTF">2023-11-15T14:45:56Z</dcterms:modified>
</cp:coreProperties>
</file>

<file path=docProps/thumbnail.jpeg>
</file>